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x="7315200" cy="96012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5" name="Google Shape;105;p1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-152400" lvl="0" marL="228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5" name="Google Shape;115;p2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5" name="Google Shape;155;p7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7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3" name="Google Shape;163;p8:notes"/>
          <p:cNvSpPr txBox="1"/>
          <p:nvPr>
            <p:ph idx="1" type="body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8:notes"/>
          <p:cNvSpPr txBox="1"/>
          <p:nvPr>
            <p:ph idx="12" type="sldNum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" type="body"/>
          </p:nvPr>
        </p:nvSpPr>
        <p:spPr>
          <a:xfrm rot="5400000">
            <a:off x="2378964" y="-440436"/>
            <a:ext cx="4386071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93" name="Google Shape;93;p11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 rot="5400000">
            <a:off x="4936367" y="2182285"/>
            <a:ext cx="5592761" cy="177747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" type="body"/>
          </p:nvPr>
        </p:nvSpPr>
        <p:spPr>
          <a:xfrm rot="5400000">
            <a:off x="823120" y="-91279"/>
            <a:ext cx="5592760" cy="6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06324" lvl="0" marL="457200" algn="l">
              <a:spcBef>
                <a:spcPts val="400"/>
              </a:spcBef>
              <a:spcAft>
                <a:spcPts val="0"/>
              </a:spcAft>
              <a:buSzPts val="1224"/>
              <a:buChar char="▶"/>
              <a:defRPr/>
            </a:lvl1pPr>
            <a:lvl2pPr indent="-342900" lvl="1" marL="914400" algn="l">
              <a:spcBef>
                <a:spcPts val="324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>
            <a:gsLst>
              <a:gs pos="0">
                <a:srgbClr val="667752"/>
              </a:gs>
              <a:gs pos="55000">
                <a:srgbClr val="B1C599"/>
              </a:gs>
              <a:gs pos="100000">
                <a:srgbClr val="667752"/>
              </a:gs>
            </a:gsLst>
            <a:lin ang="3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>
            <p:ph type="ctrTitle"/>
          </p:nvPr>
        </p:nvSpPr>
        <p:spPr>
          <a:xfrm>
            <a:off x="685800" y="1752601"/>
            <a:ext cx="7772400" cy="18297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Calibri"/>
              <a:buNone/>
              <a:defRPr b="1" sz="4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" type="subTitle"/>
          </p:nvPr>
        </p:nvSpPr>
        <p:spPr>
          <a:xfrm>
            <a:off x="685800" y="3611607"/>
            <a:ext cx="7772400" cy="11997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/>
          <a:lstStyle>
            <a:lvl1pPr lvl="0" marR="64008" algn="r">
              <a:spcBef>
                <a:spcPts val="400"/>
              </a:spcBef>
              <a:spcAft>
                <a:spcPts val="0"/>
              </a:spcAft>
              <a:buSzPts val="1836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324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5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grpSp>
        <p:nvGrpSpPr>
          <p:cNvPr id="29" name="Google Shape;29;p3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30" name="Google Shape;30;p3"/>
            <p:cNvSpPr/>
            <p:nvPr/>
          </p:nvSpPr>
          <p:spPr>
            <a:xfrm>
              <a:off x="1687513" y="4832896"/>
              <a:ext cx="7456487" cy="518816"/>
            </a:xfrm>
            <a:custGeom>
              <a:rect b="b" l="l" r="r" t="t"/>
              <a:pathLst>
                <a:path extrusionOk="0" h="367" w="469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CAD3BF">
                <a:alpha val="40000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35443" y="5135526"/>
              <a:ext cx="9108557" cy="838200"/>
            </a:xfrm>
            <a:custGeom>
              <a:rect b="b" l="l" r="r" t="t"/>
              <a:pathLst>
                <a:path extrusionOk="0" h="528" w="5760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0" y="4883888"/>
              <a:ext cx="9144000" cy="1981200"/>
            </a:xfrm>
            <a:custGeom>
              <a:rect b="b" l="l" r="r" t="t"/>
              <a:pathLst>
                <a:path extrusionOk="0" h="1248" w="5760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>
                <a:alphaModFix amt="50000"/>
              </a:blip>
              <a:tile algn="t" flip="none" tx="0" sx="50000" ty="0" sy="50000"/>
            </a:blip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" name="Google Shape;33;p3"/>
            <p:cNvCxnSpPr/>
            <p:nvPr/>
          </p:nvCxnSpPr>
          <p:spPr>
            <a:xfrm>
              <a:off x="-3765" y="4880373"/>
              <a:ext cx="9147765" cy="839943"/>
            </a:xfrm>
            <a:prstGeom prst="straightConnector1">
              <a:avLst/>
            </a:prstGeom>
            <a:noFill/>
            <a:ln cap="flat" cmpd="sng" w="12050">
              <a:solidFill>
                <a:srgbClr val="C5D0BA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4" name="Google Shape;34;p3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0F2EE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"/>
          <p:cNvSpPr txBox="1"/>
          <p:nvPr>
            <p:ph type="title"/>
          </p:nvPr>
        </p:nvSpPr>
        <p:spPr>
          <a:xfrm>
            <a:off x="722376" y="1059712"/>
            <a:ext cx="7772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Calibri"/>
              <a:buNone/>
              <a:defRPr b="1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" type="body"/>
          </p:nvPr>
        </p:nvSpPr>
        <p:spPr>
          <a:xfrm>
            <a:off x="3922713" y="2931712"/>
            <a:ext cx="4572000" cy="1454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564"/>
              <a:buNone/>
              <a:defRPr sz="23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4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4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4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/>
          <p:nvPr>
            <p:ph idx="1" type="body"/>
          </p:nvPr>
        </p:nvSpPr>
        <p:spPr>
          <a:xfrm>
            <a:off x="457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▶"/>
              <a:defRPr sz="2800"/>
            </a:lvl1pPr>
            <a:lvl2pPr indent="-381000" lvl="1" marL="914400" algn="l">
              <a:spcBef>
                <a:spcPts val="324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2" type="body"/>
          </p:nvPr>
        </p:nvSpPr>
        <p:spPr>
          <a:xfrm>
            <a:off x="4648200" y="1481328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9504" lvl="0" marL="457200" algn="l">
              <a:spcBef>
                <a:spcPts val="400"/>
              </a:spcBef>
              <a:spcAft>
                <a:spcPts val="0"/>
              </a:spcAft>
              <a:buSzPts val="1904"/>
              <a:buChar char="▶"/>
              <a:defRPr sz="2800"/>
            </a:lvl1pPr>
            <a:lvl2pPr indent="-381000" lvl="1" marL="914400" algn="l">
              <a:spcBef>
                <a:spcPts val="324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3pPr>
            <a:lvl4pPr indent="-342900" lvl="3" marL="18288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5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 txBox="1"/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6"/>
          <p:cNvSpPr txBox="1"/>
          <p:nvPr>
            <p:ph idx="1" type="body"/>
          </p:nvPr>
        </p:nvSpPr>
        <p:spPr>
          <a:xfrm>
            <a:off x="457200" y="5410200"/>
            <a:ext cx="4040188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2" type="body"/>
          </p:nvPr>
        </p:nvSpPr>
        <p:spPr>
          <a:xfrm>
            <a:off x="4645026" y="5410200"/>
            <a:ext cx="4041775" cy="762000"/>
          </a:xfrm>
          <a:prstGeom prst="rect">
            <a:avLst/>
          </a:prstGeom>
          <a:solidFill>
            <a:schemeClr val="accent1"/>
          </a:solidFill>
          <a:ln cap="flat" cmpd="sng" w="96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18287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632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6" name="Google Shape;56;p6"/>
          <p:cNvSpPr txBox="1"/>
          <p:nvPr>
            <p:ph idx="3" type="body"/>
          </p:nvPr>
        </p:nvSpPr>
        <p:spPr>
          <a:xfrm>
            <a:off x="457200" y="1444294"/>
            <a:ext cx="4040188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2232" lvl="0" marL="457200" algn="l">
              <a:spcBef>
                <a:spcPts val="400"/>
              </a:spcBef>
              <a:spcAft>
                <a:spcPts val="0"/>
              </a:spcAft>
              <a:buSzPts val="1632"/>
              <a:buChar char="▶"/>
              <a:defRPr sz="2400"/>
            </a:lvl1pPr>
            <a:lvl2pPr indent="-355600" lvl="1" marL="914400" algn="l">
              <a:spcBef>
                <a:spcPts val="324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4" type="body"/>
          </p:nvPr>
        </p:nvSpPr>
        <p:spPr>
          <a:xfrm>
            <a:off x="4645025" y="1444294"/>
            <a:ext cx="4041775" cy="3941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32232" lvl="0" marL="457200" algn="l">
              <a:spcBef>
                <a:spcPts val="0"/>
              </a:spcBef>
              <a:spcAft>
                <a:spcPts val="0"/>
              </a:spcAft>
              <a:buSzPts val="1632"/>
              <a:buChar char="▶"/>
              <a:defRPr sz="2400"/>
            </a:lvl1pPr>
            <a:lvl2pPr indent="-355600" lvl="1" marL="914400" algn="l">
              <a:spcBef>
                <a:spcPts val="324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spcBef>
                <a:spcPts val="35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50"/>
              </a:spcBef>
              <a:spcAft>
                <a:spcPts val="0"/>
              </a:spcAft>
              <a:buSzPts val="1600"/>
              <a:buChar char="⚫"/>
              <a:defRPr sz="16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7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7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7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 txBox="1"/>
          <p:nvPr>
            <p:ph type="title"/>
          </p:nvPr>
        </p:nvSpPr>
        <p:spPr>
          <a:xfrm>
            <a:off x="914400" y="4876800"/>
            <a:ext cx="7481776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00"/>
              <a:buFont typeface="Calibri"/>
              <a:buNone/>
              <a:defRPr b="0" sz="25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" type="body"/>
          </p:nvPr>
        </p:nvSpPr>
        <p:spPr>
          <a:xfrm>
            <a:off x="4419600" y="5355102"/>
            <a:ext cx="3974592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r">
              <a:spcBef>
                <a:spcPts val="400"/>
              </a:spcBef>
              <a:spcAft>
                <a:spcPts val="0"/>
              </a:spcAft>
              <a:buSzPts val="1088"/>
              <a:buNone/>
              <a:defRPr sz="1600"/>
            </a:lvl1pPr>
            <a:lvl2pPr indent="-228600" lvl="1" marL="914400" algn="l">
              <a:spcBef>
                <a:spcPts val="324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3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35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2" type="body"/>
          </p:nvPr>
        </p:nvSpPr>
        <p:spPr>
          <a:xfrm>
            <a:off x="914400" y="274320"/>
            <a:ext cx="7479792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66776" lvl="0" marL="457200" algn="l">
              <a:spcBef>
                <a:spcPts val="400"/>
              </a:spcBef>
              <a:spcAft>
                <a:spcPts val="0"/>
              </a:spcAft>
              <a:buSzPts val="2176"/>
              <a:buChar char="▶"/>
              <a:defRPr sz="3200"/>
            </a:lvl1pPr>
            <a:lvl2pPr indent="-406400" lvl="1" marL="914400" algn="l">
              <a:spcBef>
                <a:spcPts val="324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spcBef>
                <a:spcPts val="350"/>
              </a:spcBef>
              <a:spcAft>
                <a:spcPts val="0"/>
              </a:spcAft>
              <a:buSzPts val="2400"/>
              <a:buChar char="⚫"/>
              <a:defRPr sz="2400"/>
            </a:lvl3pPr>
            <a:lvl4pPr indent="-355600" lvl="3" marL="18288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4pPr>
            <a:lvl5pPr indent="-355600" lvl="4" marL="2286000" algn="l">
              <a:spcBef>
                <a:spcPts val="350"/>
              </a:spcBef>
              <a:spcAft>
                <a:spcPts val="0"/>
              </a:spcAft>
              <a:buSzPts val="2000"/>
              <a:buChar char="⚫"/>
              <a:defRPr sz="20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0"/>
          <p:cNvSpPr txBox="1"/>
          <p:nvPr>
            <p:ph idx="1" type="body"/>
          </p:nvPr>
        </p:nvSpPr>
        <p:spPr>
          <a:xfrm>
            <a:off x="1141232" y="5443402"/>
            <a:ext cx="7162800" cy="648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228600" lvl="0" marL="457200" marR="18288" algn="r">
              <a:spcBef>
                <a:spcPts val="400"/>
              </a:spcBef>
              <a:spcAft>
                <a:spcPts val="0"/>
              </a:spcAft>
              <a:buSzPts val="952"/>
              <a:buNone/>
              <a:defRPr sz="1400"/>
            </a:lvl1pPr>
            <a:lvl2pPr indent="-304800" lvl="1" marL="914400" algn="l">
              <a:spcBef>
                <a:spcPts val="324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spcBef>
                <a:spcPts val="350"/>
              </a:spcBef>
              <a:spcAft>
                <a:spcPts val="0"/>
              </a:spcAft>
              <a:buSzPts val="1000"/>
              <a:buChar char="⚫"/>
              <a:defRPr sz="1000"/>
            </a:lvl3pPr>
            <a:lvl4pPr indent="-285750" lvl="3" marL="1828800" algn="l">
              <a:spcBef>
                <a:spcPts val="350"/>
              </a:spcBef>
              <a:spcAft>
                <a:spcPts val="0"/>
              </a:spcAft>
              <a:buSzPts val="900"/>
              <a:buChar char="⚫"/>
              <a:defRPr sz="900"/>
            </a:lvl4pPr>
            <a:lvl5pPr indent="-285750" lvl="4" marL="2286000" algn="l">
              <a:spcBef>
                <a:spcPts val="350"/>
              </a:spcBef>
              <a:spcAft>
                <a:spcPts val="0"/>
              </a:spcAft>
              <a:buSzPts val="900"/>
              <a:buChar char="⚫"/>
              <a:defRPr sz="900"/>
            </a:lvl5pPr>
            <a:lvl6pPr indent="-342900" lvl="5" marL="27432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6pPr>
            <a:lvl7pPr indent="-342900" lvl="6" marL="32004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7pPr>
            <a:lvl8pPr indent="-342900" lvl="7" marL="36576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8pPr>
            <a:lvl9pPr indent="-342900" lvl="8" marL="4114800" algn="l">
              <a:spcBef>
                <a:spcPts val="350"/>
              </a:spcBef>
              <a:spcAft>
                <a:spcPts val="0"/>
              </a:spcAft>
              <a:buSzPts val="1800"/>
              <a:buChar char="◾"/>
              <a:defRPr/>
            </a:lvl9pPr>
          </a:lstStyle>
          <a:p/>
        </p:txBody>
      </p:sp>
      <p:sp>
        <p:nvSpPr>
          <p:cNvPr id="79" name="Google Shape;79;p10"/>
          <p:cNvSpPr/>
          <p:nvPr>
            <p:ph idx="2" type="pic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176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⚫"/>
              <a:defRPr b="0" i="0" sz="19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◾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10"/>
          <p:cNvSpPr txBox="1"/>
          <p:nvPr>
            <p:ph type="title"/>
          </p:nvPr>
        </p:nvSpPr>
        <p:spPr>
          <a:xfrm>
            <a:off x="228600" y="4865122"/>
            <a:ext cx="8075432" cy="562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Calibri"/>
              <a:buNone/>
              <a:defRPr b="0"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/>
          <p:nvPr/>
        </p:nvSpPr>
        <p:spPr>
          <a:xfrm>
            <a:off x="499273" y="5944936"/>
            <a:ext cx="4940624" cy="921076"/>
          </a:xfrm>
          <a:custGeom>
            <a:rect b="b" l="l" r="r" t="t"/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CAD3BF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0"/>
          <p:cNvSpPr/>
          <p:nvPr/>
        </p:nvSpPr>
        <p:spPr>
          <a:xfrm>
            <a:off x="485717" y="5939011"/>
            <a:ext cx="3690451" cy="933450"/>
          </a:xfrm>
          <a:custGeom>
            <a:rect b="b" l="l" r="r" t="t"/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0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2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7" name="Google Shape;87;p10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C5D0B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8" name="Google Shape;88;p10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fmla="val 50000" name="adj"/>
            </a:avLst>
          </a:prstGeom>
          <a:gradFill>
            <a:gsLst>
              <a:gs pos="0">
                <a:srgbClr val="82926F"/>
              </a:gs>
              <a:gs pos="72000">
                <a:srgbClr val="B1C39B"/>
              </a:gs>
              <a:gs pos="100000">
                <a:srgbClr val="BFCDB0"/>
              </a:gs>
            </a:gsLst>
            <a:lin ang="16200000" scaled="0"/>
          </a:gradFill>
          <a:ln cap="rnd" cmpd="sng" w="9525">
            <a:solidFill>
              <a:srgbClr val="78846A"/>
            </a:solidFill>
            <a:prstDash val="solid"/>
            <a:round/>
            <a:headEnd len="sm" w="sm" type="none"/>
            <a:tailEnd len="sm" w="sm" type="none"/>
          </a:ln>
          <a:effectLst>
            <a:outerShdw blurRad="50800" dir="5400000" dist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499273" y="5944936"/>
            <a:ext cx="4940624" cy="921076"/>
          </a:xfrm>
          <a:custGeom>
            <a:rect b="b" l="l" r="r" t="t"/>
            <a:pathLst>
              <a:path extrusionOk="0" h="337" w="7485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rgbClr val="CAD3BF">
              <a:alpha val="40000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85717" y="5939011"/>
            <a:ext cx="3690451" cy="933450"/>
          </a:xfrm>
          <a:custGeom>
            <a:rect b="b" l="l" r="r" t="t"/>
            <a:pathLst>
              <a:path extrusionOk="0" h="588" w="5591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-6042" y="5791253"/>
            <a:ext cx="3402314" cy="1080868"/>
          </a:xfrm>
          <a:prstGeom prst="rtTriangle">
            <a:avLst/>
          </a:prstGeom>
          <a:blipFill rotWithShape="1">
            <a:blip r:embed="rId1">
              <a:alphaModFix amt="50000"/>
            </a:blip>
            <a:tile algn="t" flip="none" tx="0" sx="50000" ty="0" sy="5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" name="Google Shape;13;p1"/>
          <p:cNvCxnSpPr/>
          <p:nvPr/>
        </p:nvCxnSpPr>
        <p:spPr>
          <a:xfrm>
            <a:off x="-9237" y="5787738"/>
            <a:ext cx="3405509" cy="1084383"/>
          </a:xfrm>
          <a:prstGeom prst="straightConnector1">
            <a:avLst/>
          </a:prstGeom>
          <a:noFill/>
          <a:ln cap="flat" cmpd="sng" w="12050">
            <a:solidFill>
              <a:srgbClr val="C5D0BA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" name="Google Shape;14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  <a:defRPr b="1" i="0" sz="41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5186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836"/>
              <a:buFont typeface="Noto Sans Symbols"/>
              <a:buChar char="▶"/>
              <a:defRPr b="0" i="0" sz="27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-374650" lvl="1" marL="914400" marR="0" rtl="0" algn="l"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◦"/>
              <a:defRPr b="0" i="0" sz="23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-361950" lvl="2" marL="13716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Noto Sans Symbols"/>
              <a:buChar char="⚫"/>
              <a:defRPr b="0" i="0" sz="21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-349250" lvl="3" marL="18288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Noto Sans Symbols"/>
              <a:buChar char="⚫"/>
              <a:defRPr b="0" i="0" sz="19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-342900" lvl="4" marL="2286000" marR="0" rtl="0" algn="l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-342900" lvl="5" marL="27432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◾"/>
              <a:defRPr b="0" i="0" sz="18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-330200" lvl="6" marL="32004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-330200" lvl="7" marL="36576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-330200" lvl="8" marL="4114800" marR="0" rtl="0" algn="l">
              <a:spcBef>
                <a:spcPts val="35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◾"/>
              <a:defRPr b="0" i="0" sz="1600" u="none" cap="none" strike="noStrike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0" type="dt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1" type="ftr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sz="1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3"/>
          <p:cNvSpPr txBox="1"/>
          <p:nvPr>
            <p:ph type="title"/>
          </p:nvPr>
        </p:nvSpPr>
        <p:spPr>
          <a:xfrm>
            <a:off x="685800" y="1981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libri"/>
              <a:buNone/>
            </a:pPr>
            <a:r>
              <a:rPr lang="en-US" sz="4000" u="sng"/>
              <a:t>Marquee Project Notes</a:t>
            </a:r>
            <a:endParaRPr sz="4000" u="sng"/>
          </a:p>
        </p:txBody>
      </p:sp>
      <p:sp>
        <p:nvSpPr>
          <p:cNvPr id="108" name="Google Shape;108;p13"/>
          <p:cNvSpPr txBox="1"/>
          <p:nvPr/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Calibri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CMSC 131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Object-Oriented Programming I</a:t>
            </a:r>
            <a:endParaRPr/>
          </a:p>
        </p:txBody>
      </p:sp>
      <p:sp>
        <p:nvSpPr>
          <p:cNvPr id="109" name="Google Shape;109;p13"/>
          <p:cNvSpPr txBox="1"/>
          <p:nvPr/>
        </p:nvSpPr>
        <p:spPr>
          <a:xfrm>
            <a:off x="685800" y="3048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92"/>
              <a:buFont typeface="Calibri"/>
              <a:buNone/>
            </a:pPr>
            <a:r>
              <a:rPr b="1" lang="en-US" sz="3792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Dept of Computer Science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92"/>
              <a:buFont typeface="Calibri"/>
              <a:buNone/>
            </a:pPr>
            <a:r>
              <a:rPr b="1" i="0" lang="en-US" sz="3792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University</a:t>
            </a:r>
            <a:r>
              <a:rPr b="1" i="0" lang="en-US" sz="3792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of Maryland College Park</a:t>
            </a:r>
            <a:endParaRPr b="1" i="0" sz="3792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3"/>
          <p:cNvSpPr txBox="1"/>
          <p:nvPr/>
        </p:nvSpPr>
        <p:spPr>
          <a:xfrm>
            <a:off x="228600" y="304800"/>
            <a:ext cx="20574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t/>
            </a:r>
            <a:endParaRPr b="1" i="0" sz="41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mdGlobe.png" id="111" name="Google Shape;11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457200"/>
            <a:ext cx="1688823" cy="152476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3"/>
          <p:cNvSpPr txBox="1"/>
          <p:nvPr/>
        </p:nvSpPr>
        <p:spPr>
          <a:xfrm>
            <a:off x="609600" y="464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None/>
            </a:pPr>
            <a:r>
              <a:rPr lang="en-US" sz="20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This material is based on material provided by Ben Bederson, Bonnie Dorr, Fawzi Emad, David Mount, Jan Plane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4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Task</a:t>
            </a:r>
            <a:endParaRPr/>
          </a:p>
        </p:txBody>
      </p:sp>
      <p:sp>
        <p:nvSpPr>
          <p:cNvPr id="119" name="Google Shape;119;p14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4"/>
          <p:cNvSpPr txBox="1"/>
          <p:nvPr>
            <p:ph idx="1" type="body"/>
          </p:nvPr>
        </p:nvSpPr>
        <p:spPr>
          <a:xfrm>
            <a:off x="304800" y="10668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Implement the class MarqueeDataManager that implements the DataManager interface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The DataManager implements a single method (step).  This represents the array you need to return for each animation step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Feel free to add as many methods you understand you need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There are different approaches to implement the project; as long as you pass the public and release tests, you are OK ☺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Remember you may NOT use ArrayList in this project</a:t>
            </a:r>
            <a:endParaRPr b="1" sz="2000"/>
          </a:p>
          <a:p>
            <a:pPr indent="-60451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3080"/>
              <a:buFont typeface="Arial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5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Implementation</a:t>
            </a:r>
            <a:endParaRPr/>
          </a:p>
        </p:txBody>
      </p:sp>
      <p:sp>
        <p:nvSpPr>
          <p:cNvPr id="127" name="Google Shape;127;p15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5"/>
          <p:cNvSpPr txBox="1"/>
          <p:nvPr>
            <p:ph idx="1" type="body"/>
          </p:nvPr>
        </p:nvSpPr>
        <p:spPr>
          <a:xfrm>
            <a:off x="304800" y="10668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Create a MarqueeDataManager class that extends the DataManager interface.  The MarqueeDataManager class must import:</a:t>
            </a:r>
            <a:endParaRPr/>
          </a:p>
          <a:p>
            <a:pPr indent="0" lvl="0" marL="109728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000"/>
          </a:p>
          <a:p>
            <a:pPr indent="0" lvl="0" marL="109728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</a:pPr>
            <a:r>
              <a:rPr lang="en-US" sz="2000"/>
              <a:t>    import java.awt.Color;</a:t>
            </a:r>
            <a:endParaRPr/>
          </a:p>
          <a:p>
            <a:pPr indent="0" lvl="0" marL="109728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None/>
            </a:pPr>
            <a:r>
              <a:rPr lang="en-US" sz="2000"/>
              <a:t>    import cmscMarqueeLib.*;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6"/>
          <p:cNvSpPr txBox="1"/>
          <p:nvPr>
            <p:ph type="title"/>
          </p:nvPr>
        </p:nvSpPr>
        <p:spPr>
          <a:xfrm>
            <a:off x="533400" y="-952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Methods</a:t>
            </a:r>
            <a:endParaRPr/>
          </a:p>
        </p:txBody>
      </p:sp>
      <p:sp>
        <p:nvSpPr>
          <p:cNvPr id="135" name="Google Shape;135;p16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6"/>
          <p:cNvSpPr txBox="1"/>
          <p:nvPr>
            <p:ph idx="1" type="body"/>
          </p:nvPr>
        </p:nvSpPr>
        <p:spPr>
          <a:xfrm>
            <a:off x="304800" y="1066800"/>
            <a:ext cx="86868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There are a set of auxiliary methods that will help you in this project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append</a:t>
            </a:r>
            <a:r>
              <a:rPr lang="en-US" sz="2000"/>
              <a:t> method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Cell[][] appendArrays(Cell[][] first, Cell[][] second) 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It will return an array with all the rows of the first array appended to the second.  You can assume both arrays have the same number of rows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generateEmptyCellsArray</a:t>
            </a:r>
            <a:r>
              <a:rPr lang="en-US" sz="2000"/>
              <a:t> method</a:t>
            </a:r>
            <a:endParaRPr sz="2000"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This method returns a Cell[][[] with cells that have the empty Color (Color.WHITE for this project)</a:t>
            </a:r>
            <a:endParaRPr/>
          </a:p>
          <a:p>
            <a:pPr indent="0" lvl="1" marL="3931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310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7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Methods</a:t>
            </a:r>
            <a:endParaRPr/>
          </a:p>
        </p:txBody>
      </p:sp>
      <p:sp>
        <p:nvSpPr>
          <p:cNvPr id="143" name="Google Shape;143;p17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7"/>
          <p:cNvSpPr txBox="1"/>
          <p:nvPr>
            <p:ph idx="1" type="body"/>
          </p:nvPr>
        </p:nvSpPr>
        <p:spPr>
          <a:xfrm>
            <a:off x="304800" y="1066800"/>
            <a:ext cx="866775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Convert 2-Dim array of integers to 2-Dim array of Cells </a:t>
            </a:r>
            <a:r>
              <a:rPr lang="en-US" sz="2000"/>
              <a:t>method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In order to convert a message to a 2-Dim array of cells you first need to convert each character to a 2-Dim array of integers using the method </a:t>
            </a:r>
            <a:r>
              <a:rPr b="1" lang="en-US" sz="2000"/>
              <a:t>Alphabet.toIntArray</a:t>
            </a:r>
            <a:r>
              <a:rPr lang="en-US" sz="2000"/>
              <a:t> we provided.  You should define a method that takes the 2-Dim array of integers returned by Alphabet.toIntArray and then returns a 2-Dim array of Cells where zeros are mapped to cells with a white color and ones are mapped to Cells with a red color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b="1" lang="en-US" sz="2000"/>
              <a:t>Convert original message to Cells array method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Using the methods described earlier you can now generate a 2-Dim array of Cells for the provided message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For each character of the message generate a 2-Dim array of cells, and append all the arrays generated </a:t>
            </a:r>
            <a:endParaRPr/>
          </a:p>
          <a:p>
            <a:pPr indent="-228600" lvl="1" marL="621792" rtl="0" algn="l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Remember that you need to add empty columns of Cells between each Cell array that represents a character</a:t>
            </a:r>
            <a:endParaRPr/>
          </a:p>
          <a:p>
            <a:pPr indent="0" lvl="0" marL="109728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310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8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Shifting Over Array</a:t>
            </a:r>
            <a:endParaRPr/>
          </a:p>
        </p:txBody>
      </p:sp>
      <p:sp>
        <p:nvSpPr>
          <p:cNvPr id="151" name="Google Shape;151;p18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8"/>
          <p:cNvSpPr txBox="1"/>
          <p:nvPr>
            <p:ph idx="1" type="body"/>
          </p:nvPr>
        </p:nvSpPr>
        <p:spPr>
          <a:xfrm>
            <a:off x="304800" y="10668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1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lang="en-US" sz="1800"/>
              <a:t>The MarqueeDataManager constructor must create a 2-Dim array of Cell objects (let’s calling it the shiftingOverArray) from which we can return a subarray each time the </a:t>
            </a:r>
            <a:r>
              <a:rPr b="1" lang="en-US" sz="1800"/>
              <a:t>step</a:t>
            </a:r>
            <a:r>
              <a:rPr lang="en-US" sz="1800"/>
              <a:t> method is called.  </a:t>
            </a:r>
            <a:r>
              <a:rPr b="1" lang="en-US" sz="1800"/>
              <a:t>Remember you don’t call the step method; the code we provided will call the step method</a:t>
            </a:r>
            <a:endParaRPr/>
          </a:p>
          <a:p>
            <a:pPr indent="-256031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lang="en-US" sz="1800"/>
              <a:t>There are several approaches to define the shiftingOverArray array.  One approach is by breaking down the shiftingOverArray in three parts:</a:t>
            </a:r>
            <a:endParaRPr/>
          </a:p>
          <a:p>
            <a:pPr indent="-228600" lvl="2" marL="859536" rtl="0" algn="l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b="1" lang="en-US" sz="1800"/>
              <a:t>First part </a:t>
            </a:r>
            <a:r>
              <a:rPr lang="en-US" sz="1800"/>
              <a:t>→ Array of empty (white color) cells that has as width the marquee’s width</a:t>
            </a:r>
            <a:endParaRPr/>
          </a:p>
          <a:p>
            <a:pPr indent="-228600" lvl="2" marL="859536" rtl="0" algn="l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b="1" lang="en-US" sz="1800"/>
              <a:t>Second part </a:t>
            </a:r>
            <a:r>
              <a:rPr lang="en-US" sz="1800"/>
              <a:t>→ 2-Dim array of Cell objects that has the message (with empty columns between letters) to display</a:t>
            </a:r>
            <a:endParaRPr/>
          </a:p>
          <a:p>
            <a:pPr indent="-228600" lvl="2" marL="859536" rtl="0" algn="l">
              <a:lnSpc>
                <a:spcPct val="80000"/>
              </a:lnSpc>
              <a:spcBef>
                <a:spcPts val="35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b="1" lang="en-US" sz="1800"/>
              <a:t>Third part </a:t>
            </a:r>
            <a:r>
              <a:rPr lang="en-US" sz="1800"/>
              <a:t>→Array of empty (white color) cells that has as width the marquee’s width</a:t>
            </a:r>
            <a:endParaRPr sz="1800"/>
          </a:p>
          <a:p>
            <a:pPr indent="-256031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1980"/>
              <a:buFont typeface="Arial"/>
              <a:buChar char="•"/>
            </a:pPr>
            <a:r>
              <a:rPr lang="en-US" sz="1800"/>
              <a:t>The first window will start at index 0 of the shiftingOverArray and end at index marqueeWidth - 1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About step</a:t>
            </a:r>
            <a:endParaRPr/>
          </a:p>
        </p:txBody>
      </p:sp>
      <p:sp>
        <p:nvSpPr>
          <p:cNvPr id="159" name="Google Shape;159;p19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9"/>
          <p:cNvSpPr txBox="1"/>
          <p:nvPr>
            <p:ph idx="1" type="body"/>
          </p:nvPr>
        </p:nvSpPr>
        <p:spPr>
          <a:xfrm>
            <a:off x="304800" y="1066800"/>
            <a:ext cx="866775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Each time step is called a subarray from the shiftingOverArray should be returned.  Defining a getSubArray method can help you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310"/>
              <a:buFont typeface="Arial"/>
              <a:buChar char="•"/>
            </a:pPr>
            <a:r>
              <a:rPr lang="en-US" sz="2100"/>
              <a:t>Notice that when the step method is called it returns the current window and sets variables that define the next window that will be defined</a:t>
            </a:r>
            <a:endParaRPr/>
          </a:p>
          <a:p>
            <a:pPr indent="0" lvl="0" marL="109728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310"/>
              <a:buNone/>
            </a:pPr>
            <a:r>
              <a:t/>
            </a:r>
            <a:endParaRPr sz="2100"/>
          </a:p>
          <a:p>
            <a:pPr indent="-109346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310"/>
              <a:buFont typeface="Arial"/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0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100"/>
              <a:buFont typeface="Calibri"/>
              <a:buNone/>
            </a:pPr>
            <a:r>
              <a:rPr lang="en-US" u="sng"/>
              <a:t>Other</a:t>
            </a:r>
            <a:endParaRPr/>
          </a:p>
        </p:txBody>
      </p:sp>
      <p:sp>
        <p:nvSpPr>
          <p:cNvPr id="167" name="Google Shape;167;p20"/>
          <p:cNvSpPr txBox="1"/>
          <p:nvPr>
            <p:ph idx="12" type="sldNum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20"/>
          <p:cNvSpPr txBox="1"/>
          <p:nvPr>
            <p:ph idx="1" type="body"/>
          </p:nvPr>
        </p:nvSpPr>
        <p:spPr>
          <a:xfrm>
            <a:off x="304800" y="1066800"/>
            <a:ext cx="866775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56032" lvl="0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Configuration values (e.g., CHARACTER_WIDTH, CHARACTER_HEIGHT) can be found in the cmscMarqueeLib package, ConfigValues class</a:t>
            </a:r>
            <a:endParaRPr/>
          </a:p>
          <a:p>
            <a:pPr indent="-256032" lvl="0" marL="36576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SzPts val="2200"/>
              <a:buFont typeface="Arial"/>
              <a:buChar char="•"/>
            </a:pPr>
            <a:r>
              <a:rPr lang="en-US" sz="2000"/>
              <a:t>Notice that if a message has spaces there is nothing special you have to do.  Treat the space as a normal character (Alphabet.toIntArray will return the correct array and you will add column space as if it were a letter)</a:t>
            </a:r>
            <a:r>
              <a:rPr lang="en-US" sz="1600"/>
              <a:t>.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ncours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